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333" r:id="rId3"/>
    <p:sldId id="334" r:id="rId4"/>
    <p:sldId id="280" r:id="rId5"/>
    <p:sldId id="328" r:id="rId6"/>
    <p:sldId id="312" r:id="rId7"/>
    <p:sldId id="322" r:id="rId8"/>
    <p:sldId id="275" r:id="rId9"/>
    <p:sldId id="314" r:id="rId10"/>
    <p:sldId id="329" r:id="rId11"/>
    <p:sldId id="330" r:id="rId12"/>
    <p:sldId id="313" r:id="rId13"/>
    <p:sldId id="315" r:id="rId14"/>
    <p:sldId id="332" r:id="rId15"/>
    <p:sldId id="323" r:id="rId16"/>
    <p:sldId id="317" r:id="rId17"/>
    <p:sldId id="262" r:id="rId18"/>
    <p:sldId id="321" r:id="rId19"/>
    <p:sldId id="325" r:id="rId20"/>
    <p:sldId id="319" r:id="rId21"/>
    <p:sldId id="327" r:id="rId22"/>
    <p:sldId id="341" r:id="rId23"/>
    <p:sldId id="290" r:id="rId24"/>
    <p:sldId id="335" r:id="rId25"/>
    <p:sldId id="336" r:id="rId26"/>
    <p:sldId id="337" r:id="rId27"/>
    <p:sldId id="338" r:id="rId28"/>
    <p:sldId id="339" r:id="rId29"/>
    <p:sldId id="340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93" autoAdjust="0"/>
  </p:normalViewPr>
  <p:slideViewPr>
    <p:cSldViewPr>
      <p:cViewPr varScale="1">
        <p:scale>
          <a:sx n="77" d="100"/>
          <a:sy n="77" d="100"/>
        </p:scale>
        <p:origin x="-1618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B823D-6E3B-431C-84DF-18B04BEBF209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3B13F-7652-4613-9A99-553998F51A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 : </a:t>
            </a:r>
            <a:r>
              <a:rPr lang="ko-KR" altLang="en-US" dirty="0" err="1" smtClean="0"/>
              <a:t>아데닌</a:t>
            </a:r>
            <a:r>
              <a:rPr lang="ko-KR" altLang="en-US" dirty="0" smtClean="0"/>
              <a:t> </a:t>
            </a:r>
            <a:r>
              <a:rPr lang="en-US" altLang="ko-KR" dirty="0" smtClean="0"/>
              <a:t>C : </a:t>
            </a:r>
            <a:r>
              <a:rPr lang="ko-KR" altLang="en-US" dirty="0" err="1" smtClean="0"/>
              <a:t>사이토신</a:t>
            </a:r>
            <a:r>
              <a:rPr lang="ko-KR" altLang="en-US" dirty="0" smtClean="0"/>
              <a:t> </a:t>
            </a:r>
            <a:r>
              <a:rPr lang="en-US" altLang="ko-KR" dirty="0" smtClean="0"/>
              <a:t>G : </a:t>
            </a:r>
            <a:r>
              <a:rPr lang="ko-KR" altLang="en-US" dirty="0" smtClean="0"/>
              <a:t>구아닌 </a:t>
            </a:r>
            <a:r>
              <a:rPr lang="en-US" altLang="ko-KR" dirty="0" smtClean="0"/>
              <a:t>T : </a:t>
            </a:r>
            <a:r>
              <a:rPr lang="ko-KR" altLang="en-US" dirty="0" err="1" smtClean="0"/>
              <a:t>티민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3B13F-7652-4613-9A99-553998F51AD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3B13F-7652-4613-9A99-553998F51AD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3" name="그림 12" descr="회사로고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87624" cy="6370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7B88D-9D1A-4EEA-B355-15DAD48BE99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1" name="그림 10" descr="회사로고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56376" y="0"/>
            <a:ext cx="1187624" cy="6370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 descr="회사로고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20930"/>
            <a:ext cx="1187624" cy="6370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1" name="그림 10" descr="회사로고.jp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956376" y="0"/>
            <a:ext cx="1187624" cy="6370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Real-Time quantitative PCR </a:t>
            </a:r>
            <a:r>
              <a:rPr lang="ko-KR" altLang="en-US" dirty="0" smtClean="0"/>
              <a:t>내용정리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제어개발 김영생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 smtClean="0"/>
              <a:t>Standard curve method</a:t>
            </a:r>
            <a:endParaRPr lang="ko-KR" altLang="en-U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807658"/>
            <a:ext cx="5544616" cy="3923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Taqman</a:t>
            </a:r>
            <a:r>
              <a:rPr lang="en-US" altLang="ko-KR" dirty="0" smtClean="0"/>
              <a:t> probe</a:t>
            </a:r>
            <a:r>
              <a:rPr lang="ko-KR" altLang="en-US" dirty="0" smtClean="0"/>
              <a:t>의 원리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636912"/>
            <a:ext cx="4497777" cy="4064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1412776"/>
            <a:ext cx="856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5’ </a:t>
            </a:r>
            <a:r>
              <a:rPr lang="ko-KR" altLang="en-US" dirty="0" smtClean="0"/>
              <a:t>말단은 </a:t>
            </a:r>
            <a:r>
              <a:rPr lang="en-US" altLang="ko-KR" dirty="0" smtClean="0"/>
              <a:t>reporter </a:t>
            </a:r>
            <a:r>
              <a:rPr lang="ko-KR" altLang="en-US" dirty="0" smtClean="0"/>
              <a:t>형광 </a:t>
            </a:r>
            <a:r>
              <a:rPr lang="en-US" altLang="ko-KR" dirty="0" smtClean="0"/>
              <a:t>dye, 3’ </a:t>
            </a:r>
            <a:r>
              <a:rPr lang="ko-KR" altLang="en-US" dirty="0" smtClean="0"/>
              <a:t>말단은 </a:t>
            </a:r>
            <a:r>
              <a:rPr lang="en-US" altLang="ko-KR" dirty="0" smtClean="0"/>
              <a:t>quencher </a:t>
            </a:r>
            <a:r>
              <a:rPr lang="ko-KR" altLang="en-US" dirty="0" smtClean="0"/>
              <a:t>형광 </a:t>
            </a:r>
            <a:r>
              <a:rPr lang="en-US" altLang="ko-KR" dirty="0" smtClean="0"/>
              <a:t>dye</a:t>
            </a:r>
            <a:r>
              <a:rPr lang="ko-KR" altLang="en-US" dirty="0" smtClean="0"/>
              <a:t>로 수식한 </a:t>
            </a:r>
            <a:r>
              <a:rPr lang="en-US" altLang="ko-KR" dirty="0" err="1" smtClean="0"/>
              <a:t>oligo</a:t>
            </a:r>
            <a:r>
              <a:rPr lang="en-US" altLang="ko-KR" dirty="0" smtClean="0"/>
              <a:t> nucleotide(</a:t>
            </a:r>
            <a:r>
              <a:rPr lang="en-US" altLang="ko-KR" dirty="0" err="1" smtClean="0"/>
              <a:t>TaqMan</a:t>
            </a:r>
            <a:r>
              <a:rPr lang="en-US" altLang="ko-KR" dirty="0" smtClean="0"/>
              <a:t> TM probe)</a:t>
            </a:r>
            <a:r>
              <a:rPr lang="ko-KR" altLang="en-US" dirty="0" smtClean="0"/>
              <a:t>를 이용 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 smtClean="0"/>
              <a:t>Annealing step</a:t>
            </a:r>
            <a:r>
              <a:rPr lang="ko-KR" altLang="en-US" dirty="0" smtClean="0"/>
              <a:t>에서 주형 </a:t>
            </a:r>
            <a:r>
              <a:rPr lang="en-US" altLang="ko-KR" dirty="0" smtClean="0"/>
              <a:t>DNA</a:t>
            </a:r>
            <a:r>
              <a:rPr lang="ko-KR" altLang="en-US" dirty="0" smtClean="0"/>
              <a:t>에 특이적으로 결합하나</a:t>
            </a:r>
            <a:r>
              <a:rPr lang="en-US" altLang="ko-KR" dirty="0" smtClean="0"/>
              <a:t>, Probe </a:t>
            </a:r>
            <a:r>
              <a:rPr lang="ko-KR" altLang="en-US" dirty="0" smtClean="0"/>
              <a:t>상의 </a:t>
            </a:r>
            <a:r>
              <a:rPr lang="en-US" altLang="ko-KR" dirty="0" smtClean="0"/>
              <a:t>Quencher</a:t>
            </a:r>
            <a:r>
              <a:rPr lang="ko-KR" altLang="en-US" dirty="0" smtClean="0"/>
              <a:t>에 의해 형광 발색이 억제 </a:t>
            </a:r>
            <a:r>
              <a:rPr lang="en-US" altLang="ko-KR" dirty="0" smtClean="0"/>
              <a:t>-&gt; Extension step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Taq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pol</a:t>
            </a:r>
            <a:r>
              <a:rPr lang="en-US" altLang="ko-KR" dirty="0" smtClean="0"/>
              <a:t>(5’-&gt;3’ </a:t>
            </a:r>
            <a:r>
              <a:rPr lang="en-US" altLang="ko-KR" dirty="0" err="1" smtClean="0"/>
              <a:t>exo</a:t>
            </a:r>
            <a:r>
              <a:rPr lang="en-US" altLang="ko-KR" dirty="0" smtClean="0"/>
              <a:t> nuclease)</a:t>
            </a:r>
            <a:r>
              <a:rPr lang="ko-KR" altLang="en-US" dirty="0" smtClean="0"/>
              <a:t>에 의해 형광 발현 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Real-Time PCR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2830" y="1481138"/>
            <a:ext cx="571834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sv-SE" altLang="ko-KR" dirty="0" smtClean="0">
                <a:ea typeface="굴림" pitchFamily="50" charset="-127"/>
              </a:rPr>
              <a:t>qPCR technical workflow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44475" y="2130847"/>
            <a:ext cx="8640763" cy="2954337"/>
            <a:chOff x="244475" y="2130847"/>
            <a:chExt cx="8640763" cy="2954337"/>
          </a:xfrm>
        </p:grpSpPr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44475" y="3281784"/>
              <a:ext cx="1368425" cy="649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>
                  <a:alpha val="50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algn="ctr" rtl="0" eaLnBrk="0" hangingPunct="0">
                <a:defRPr/>
              </a:pPr>
              <a:endParaRPr lang="ko-KR" altLang="ko-KR" sz="2400">
                <a:solidFill>
                  <a:srgbClr val="CC0000"/>
                </a:solidFill>
                <a:ea typeface="MS PGothic" pitchFamily="34" charset="-128"/>
              </a:endParaRPr>
            </a:p>
          </p:txBody>
        </p:sp>
        <p:sp>
          <p:nvSpPr>
            <p:cNvPr id="10244" name="Text Box 4"/>
            <p:cNvSpPr txBox="1">
              <a:spLocks noChangeArrowheads="1"/>
            </p:cNvSpPr>
            <p:nvPr/>
          </p:nvSpPr>
          <p:spPr bwMode="auto">
            <a:xfrm>
              <a:off x="323528" y="3481263"/>
              <a:ext cx="1146148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2000" b="1" dirty="0">
                  <a:solidFill>
                    <a:srgbClr val="CC0000"/>
                  </a:solidFill>
                  <a:ea typeface="MS PGothic" pitchFamily="34" charset="-128"/>
                </a:rPr>
                <a:t>Sampling</a:t>
              </a:r>
            </a:p>
          </p:txBody>
        </p:sp>
        <p:sp>
          <p:nvSpPr>
            <p:cNvPr id="3077" name="Rectangle 5"/>
            <p:cNvSpPr>
              <a:spLocks noChangeArrowheads="1"/>
            </p:cNvSpPr>
            <p:nvPr/>
          </p:nvSpPr>
          <p:spPr bwMode="auto">
            <a:xfrm>
              <a:off x="1397000" y="2130847"/>
              <a:ext cx="1368425" cy="64928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>
                  <a:alpha val="50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algn="ctr" rtl="0" eaLnBrk="0" hangingPunct="0">
                <a:defRPr/>
              </a:pPr>
              <a:endParaRPr lang="ko-KR" altLang="ko-KR" sz="2400">
                <a:solidFill>
                  <a:srgbClr val="CC0000"/>
                </a:solidFill>
                <a:ea typeface="MS PGothic" pitchFamily="34" charset="-128"/>
              </a:endParaRPr>
            </a:p>
          </p:txBody>
        </p:sp>
        <p:sp>
          <p:nvSpPr>
            <p:cNvPr id="10246" name="Text Box 6"/>
            <p:cNvSpPr txBox="1">
              <a:spLocks noChangeArrowheads="1"/>
            </p:cNvSpPr>
            <p:nvPr/>
          </p:nvSpPr>
          <p:spPr bwMode="auto">
            <a:xfrm>
              <a:off x="1598613" y="2218159"/>
              <a:ext cx="1023937" cy="488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1600" b="1" dirty="0">
                  <a:solidFill>
                    <a:srgbClr val="CC0000"/>
                  </a:solidFill>
                  <a:ea typeface="MS PGothic" pitchFamily="34" charset="-128"/>
                </a:rPr>
                <a:t>DNA </a:t>
              </a:r>
              <a:endParaRPr lang="en-US" altLang="ko-KR" sz="1600" b="1" dirty="0" smtClean="0">
                <a:solidFill>
                  <a:srgbClr val="CC0000"/>
                </a:solidFill>
                <a:ea typeface="MS PGothic" pitchFamily="34" charset="-128"/>
              </a:endParaRPr>
            </a:p>
            <a:p>
              <a:pPr algn="ctr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1600" b="1" dirty="0" smtClean="0">
                  <a:solidFill>
                    <a:srgbClr val="CC0000"/>
                  </a:solidFill>
                  <a:ea typeface="MS PGothic" pitchFamily="34" charset="-128"/>
                </a:rPr>
                <a:t>Extraction</a:t>
              </a:r>
              <a:endParaRPr lang="en-US" altLang="ko-KR" sz="1600" b="1" dirty="0">
                <a:solidFill>
                  <a:srgbClr val="CC0000"/>
                </a:solidFill>
                <a:ea typeface="MS PGothic" pitchFamily="34" charset="-128"/>
              </a:endParaRPr>
            </a:p>
          </p:txBody>
        </p:sp>
        <p:sp>
          <p:nvSpPr>
            <p:cNvPr id="3079" name="Rectangle 7"/>
            <p:cNvSpPr>
              <a:spLocks noChangeArrowheads="1"/>
            </p:cNvSpPr>
            <p:nvPr/>
          </p:nvSpPr>
          <p:spPr bwMode="auto">
            <a:xfrm>
              <a:off x="1397000" y="4434309"/>
              <a:ext cx="1368425" cy="649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>
                  <a:alpha val="50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algn="ctr" rtl="0" eaLnBrk="0" hangingPunct="0">
                <a:defRPr/>
              </a:pPr>
              <a:endParaRPr lang="ko-KR" altLang="ko-KR" sz="2400">
                <a:solidFill>
                  <a:srgbClr val="CC0000"/>
                </a:solidFill>
                <a:ea typeface="MS PGothic" pitchFamily="34" charset="-128"/>
              </a:endParaRPr>
            </a:p>
          </p:txBody>
        </p:sp>
        <p:sp>
          <p:nvSpPr>
            <p:cNvPr id="10248" name="Text Box 8"/>
            <p:cNvSpPr txBox="1">
              <a:spLocks noChangeArrowheads="1"/>
            </p:cNvSpPr>
            <p:nvPr/>
          </p:nvSpPr>
          <p:spPr bwMode="auto">
            <a:xfrm>
              <a:off x="1598613" y="4523209"/>
              <a:ext cx="1023937" cy="488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1600" b="1" dirty="0" smtClean="0">
                  <a:solidFill>
                    <a:srgbClr val="CC0000"/>
                  </a:solidFill>
                  <a:ea typeface="MS PGothic" pitchFamily="34" charset="-128"/>
                </a:rPr>
                <a:t>RNA </a:t>
              </a:r>
            </a:p>
            <a:p>
              <a:pPr algn="ctr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1600" b="1" dirty="0" smtClean="0">
                  <a:solidFill>
                    <a:srgbClr val="CC0000"/>
                  </a:solidFill>
                  <a:ea typeface="MS PGothic" pitchFamily="34" charset="-128"/>
                </a:rPr>
                <a:t>Extraction</a:t>
              </a:r>
              <a:endParaRPr lang="en-US" altLang="ko-KR" sz="1600" b="1" dirty="0">
                <a:solidFill>
                  <a:srgbClr val="CC0000"/>
                </a:solidFill>
                <a:ea typeface="MS PGothic" pitchFamily="34" charset="-128"/>
              </a:endParaRPr>
            </a:p>
          </p:txBody>
        </p:sp>
        <p:sp>
          <p:nvSpPr>
            <p:cNvPr id="3081" name="Rectangle 9"/>
            <p:cNvSpPr>
              <a:spLocks noChangeArrowheads="1"/>
            </p:cNvSpPr>
            <p:nvPr/>
          </p:nvSpPr>
          <p:spPr bwMode="auto">
            <a:xfrm>
              <a:off x="3125788" y="4435897"/>
              <a:ext cx="1368425" cy="64928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>
                  <a:alpha val="50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algn="ctr" rtl="0" eaLnBrk="0" hangingPunct="0">
                <a:defRPr/>
              </a:pPr>
              <a:endParaRPr lang="ko-KR" altLang="ko-KR" sz="2400">
                <a:solidFill>
                  <a:srgbClr val="CC0000"/>
                </a:solidFill>
                <a:ea typeface="MS PGothic" pitchFamily="34" charset="-128"/>
              </a:endParaRPr>
            </a:p>
          </p:txBody>
        </p:sp>
        <p:sp>
          <p:nvSpPr>
            <p:cNvPr id="10250" name="Text Box 10"/>
            <p:cNvSpPr txBox="1">
              <a:spLocks noChangeArrowheads="1"/>
            </p:cNvSpPr>
            <p:nvPr/>
          </p:nvSpPr>
          <p:spPr bwMode="auto">
            <a:xfrm>
              <a:off x="3346450" y="4524797"/>
              <a:ext cx="989013" cy="488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1600" b="1" dirty="0" err="1">
                  <a:solidFill>
                    <a:srgbClr val="CC0000"/>
                  </a:solidFill>
                  <a:ea typeface="MS PGothic" pitchFamily="34" charset="-128"/>
                </a:rPr>
                <a:t>DNase</a:t>
              </a:r>
              <a:r>
                <a:rPr lang="en-US" altLang="ko-KR" sz="1600" b="1" dirty="0">
                  <a:solidFill>
                    <a:srgbClr val="CC0000"/>
                  </a:solidFill>
                  <a:ea typeface="MS PGothic" pitchFamily="34" charset="-128"/>
                </a:rPr>
                <a:t> </a:t>
              </a:r>
            </a:p>
            <a:p>
              <a:pPr algn="ctr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1600" b="1" dirty="0">
                  <a:solidFill>
                    <a:srgbClr val="CC0000"/>
                  </a:solidFill>
                  <a:ea typeface="MS PGothic" pitchFamily="34" charset="-128"/>
                </a:rPr>
                <a:t>treatment</a:t>
              </a:r>
            </a:p>
          </p:txBody>
        </p:sp>
        <p:sp>
          <p:nvSpPr>
            <p:cNvPr id="3083" name="Rectangle 11"/>
            <p:cNvSpPr>
              <a:spLocks noChangeArrowheads="1"/>
            </p:cNvSpPr>
            <p:nvPr/>
          </p:nvSpPr>
          <p:spPr bwMode="auto">
            <a:xfrm>
              <a:off x="4852988" y="4435897"/>
              <a:ext cx="1368425" cy="64928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>
                  <a:alpha val="50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algn="ctr" rtl="0" eaLnBrk="0" hangingPunct="0">
                <a:defRPr/>
              </a:pPr>
              <a:endParaRPr lang="ko-KR" altLang="ko-KR" sz="2400">
                <a:solidFill>
                  <a:srgbClr val="CC0000"/>
                </a:solidFill>
                <a:ea typeface="MS PGothic" pitchFamily="34" charset="-128"/>
              </a:endParaRPr>
            </a:p>
          </p:txBody>
        </p:sp>
        <p:sp>
          <p:nvSpPr>
            <p:cNvPr id="10252" name="Text Box 12"/>
            <p:cNvSpPr txBox="1">
              <a:spLocks noChangeArrowheads="1"/>
            </p:cNvSpPr>
            <p:nvPr/>
          </p:nvSpPr>
          <p:spPr bwMode="auto">
            <a:xfrm>
              <a:off x="4868787" y="4524797"/>
              <a:ext cx="1328890" cy="4924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1600" b="1" dirty="0">
                  <a:solidFill>
                    <a:srgbClr val="CC0000"/>
                  </a:solidFill>
                  <a:ea typeface="MS PGothic" pitchFamily="34" charset="-128"/>
                </a:rPr>
                <a:t>Reverse</a:t>
              </a:r>
            </a:p>
            <a:p>
              <a:pPr algn="ctr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1600" b="1" dirty="0">
                  <a:solidFill>
                    <a:srgbClr val="CC0000"/>
                  </a:solidFill>
                  <a:ea typeface="MS PGothic" pitchFamily="34" charset="-128"/>
                </a:rPr>
                <a:t>Transcription</a:t>
              </a:r>
            </a:p>
          </p:txBody>
        </p:sp>
        <p:sp>
          <p:nvSpPr>
            <p:cNvPr id="10253" name="Line 13"/>
            <p:cNvSpPr>
              <a:spLocks noChangeShapeType="1"/>
            </p:cNvSpPr>
            <p:nvPr/>
          </p:nvSpPr>
          <p:spPr bwMode="auto">
            <a:xfrm>
              <a:off x="2765425" y="4796259"/>
              <a:ext cx="3603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0254" name="Line 14"/>
            <p:cNvSpPr>
              <a:spLocks noChangeShapeType="1"/>
            </p:cNvSpPr>
            <p:nvPr/>
          </p:nvSpPr>
          <p:spPr bwMode="auto">
            <a:xfrm>
              <a:off x="4492625" y="4796259"/>
              <a:ext cx="3603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0255" name="Line 15"/>
            <p:cNvSpPr>
              <a:spLocks noChangeShapeType="1"/>
            </p:cNvSpPr>
            <p:nvPr/>
          </p:nvSpPr>
          <p:spPr bwMode="auto">
            <a:xfrm>
              <a:off x="893763" y="2435647"/>
              <a:ext cx="5032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0256" name="Line 16"/>
            <p:cNvSpPr>
              <a:spLocks noChangeShapeType="1"/>
            </p:cNvSpPr>
            <p:nvPr/>
          </p:nvSpPr>
          <p:spPr bwMode="auto">
            <a:xfrm flipV="1">
              <a:off x="893763" y="2418184"/>
              <a:ext cx="0" cy="86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0257" name="Line 17"/>
            <p:cNvSpPr>
              <a:spLocks noChangeShapeType="1"/>
            </p:cNvSpPr>
            <p:nvPr/>
          </p:nvSpPr>
          <p:spPr bwMode="auto">
            <a:xfrm flipV="1">
              <a:off x="893763" y="3931072"/>
              <a:ext cx="0" cy="8810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0258" name="Line 18"/>
            <p:cNvSpPr>
              <a:spLocks noChangeShapeType="1"/>
            </p:cNvSpPr>
            <p:nvPr/>
          </p:nvSpPr>
          <p:spPr bwMode="auto">
            <a:xfrm>
              <a:off x="893763" y="4812134"/>
              <a:ext cx="5032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0259" name="Line 19"/>
            <p:cNvSpPr>
              <a:spLocks noChangeShapeType="1"/>
            </p:cNvSpPr>
            <p:nvPr/>
          </p:nvSpPr>
          <p:spPr bwMode="auto">
            <a:xfrm flipV="1">
              <a:off x="2765425" y="2418184"/>
              <a:ext cx="36718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3092" name="Rectangle 20"/>
            <p:cNvSpPr>
              <a:spLocks noChangeArrowheads="1"/>
            </p:cNvSpPr>
            <p:nvPr/>
          </p:nvSpPr>
          <p:spPr bwMode="auto">
            <a:xfrm>
              <a:off x="5789613" y="3281784"/>
              <a:ext cx="1368425" cy="649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>
                  <a:alpha val="50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algn="ctr" rtl="0" eaLnBrk="0" hangingPunct="0">
                <a:defRPr/>
              </a:pPr>
              <a:endParaRPr lang="ko-KR" altLang="ko-KR" sz="2400">
                <a:solidFill>
                  <a:srgbClr val="CC0000"/>
                </a:solidFill>
                <a:ea typeface="MS PGothic" pitchFamily="34" charset="-128"/>
              </a:endParaRPr>
            </a:p>
          </p:txBody>
        </p:sp>
        <p:sp>
          <p:nvSpPr>
            <p:cNvPr id="10261" name="Text Box 21"/>
            <p:cNvSpPr txBox="1">
              <a:spLocks noChangeArrowheads="1"/>
            </p:cNvSpPr>
            <p:nvPr/>
          </p:nvSpPr>
          <p:spPr bwMode="auto">
            <a:xfrm>
              <a:off x="6076950" y="3478510"/>
              <a:ext cx="644407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2000" b="1" dirty="0" err="1">
                  <a:solidFill>
                    <a:srgbClr val="CC0000"/>
                  </a:solidFill>
                  <a:ea typeface="MS PGothic" pitchFamily="34" charset="-128"/>
                </a:rPr>
                <a:t>qPCR</a:t>
              </a:r>
              <a:endParaRPr lang="en-US" altLang="ko-KR" sz="2000" b="1" dirty="0">
                <a:solidFill>
                  <a:srgbClr val="CC0000"/>
                </a:solidFill>
                <a:ea typeface="MS PGothic" pitchFamily="34" charset="-128"/>
              </a:endParaRPr>
            </a:p>
          </p:txBody>
        </p:sp>
        <p:sp>
          <p:nvSpPr>
            <p:cNvPr id="10262" name="Line 22"/>
            <p:cNvSpPr>
              <a:spLocks noChangeShapeType="1"/>
            </p:cNvSpPr>
            <p:nvPr/>
          </p:nvSpPr>
          <p:spPr bwMode="auto">
            <a:xfrm>
              <a:off x="7158038" y="3570709"/>
              <a:ext cx="3603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0263" name="Line 23"/>
            <p:cNvSpPr>
              <a:spLocks noChangeShapeType="1"/>
            </p:cNvSpPr>
            <p:nvPr/>
          </p:nvSpPr>
          <p:spPr bwMode="auto">
            <a:xfrm flipV="1">
              <a:off x="6437313" y="2410247"/>
              <a:ext cx="0" cy="86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0264" name="Line 24"/>
            <p:cNvSpPr>
              <a:spLocks noChangeShapeType="1"/>
            </p:cNvSpPr>
            <p:nvPr/>
          </p:nvSpPr>
          <p:spPr bwMode="auto">
            <a:xfrm flipV="1">
              <a:off x="6437313" y="3931072"/>
              <a:ext cx="0" cy="792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0265" name="Line 25"/>
            <p:cNvSpPr>
              <a:spLocks noChangeShapeType="1"/>
            </p:cNvSpPr>
            <p:nvPr/>
          </p:nvSpPr>
          <p:spPr bwMode="auto">
            <a:xfrm>
              <a:off x="6221413" y="4723234"/>
              <a:ext cx="2159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/>
          </p:nvSpPr>
          <p:spPr bwMode="auto">
            <a:xfrm>
              <a:off x="7516813" y="3281784"/>
              <a:ext cx="1368425" cy="649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>
                  <a:alpha val="50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algn="ctr" rtl="0" eaLnBrk="0" hangingPunct="0">
                <a:defRPr/>
              </a:pPr>
              <a:endParaRPr lang="ko-KR" altLang="ko-KR" sz="2400">
                <a:solidFill>
                  <a:srgbClr val="CC0000"/>
                </a:solidFill>
                <a:ea typeface="MS PGothic" pitchFamily="34" charset="-128"/>
              </a:endParaRPr>
            </a:p>
          </p:txBody>
        </p:sp>
        <p:sp>
          <p:nvSpPr>
            <p:cNvPr id="10267" name="Text Box 27"/>
            <p:cNvSpPr txBox="1">
              <a:spLocks noChangeArrowheads="1"/>
            </p:cNvSpPr>
            <p:nvPr/>
          </p:nvSpPr>
          <p:spPr bwMode="auto">
            <a:xfrm>
              <a:off x="7793847" y="3370684"/>
              <a:ext cx="817531" cy="4924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1600" b="1" dirty="0">
                  <a:solidFill>
                    <a:srgbClr val="CC0000"/>
                  </a:solidFill>
                  <a:ea typeface="MS PGothic" pitchFamily="34" charset="-128"/>
                </a:rPr>
                <a:t>Data</a:t>
              </a:r>
            </a:p>
            <a:p>
              <a:pPr algn="ctr" rtl="0" eaLnBrk="0" hangingPunct="0">
                <a:buClr>
                  <a:schemeClr val="tx2"/>
                </a:buClr>
                <a:buSzPct val="75000"/>
                <a:buFont typeface="Monotype Sorts"/>
                <a:buNone/>
              </a:pPr>
              <a:r>
                <a:rPr lang="en-US" altLang="ko-KR" sz="1600" b="1" dirty="0">
                  <a:solidFill>
                    <a:srgbClr val="CC0000"/>
                  </a:solidFill>
                  <a:ea typeface="MS PGothic" pitchFamily="34" charset="-128"/>
                </a:rPr>
                <a:t>Analysis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ABI Prism 7000 SDS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412776"/>
            <a:ext cx="4179912" cy="4377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14446"/>
            <a:ext cx="806489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4100" b="1" dirty="0" smtClean="0">
                <a:solidFill>
                  <a:srgbClr val="3333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Digital PCR (</a:t>
            </a:r>
            <a:r>
              <a:rPr lang="en-US" altLang="ko-KR" sz="4100" b="1" dirty="0" err="1" smtClean="0">
                <a:solidFill>
                  <a:srgbClr val="3333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dPCR</a:t>
            </a:r>
            <a:r>
              <a:rPr lang="en-US" altLang="ko-KR" sz="4100" b="1" dirty="0" smtClean="0">
                <a:solidFill>
                  <a:srgbClr val="3333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)</a:t>
            </a:r>
            <a:endParaRPr lang="en-US" altLang="ko-KR" sz="2800" b="1" dirty="0">
              <a:solidFill>
                <a:srgbClr val="3333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29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Digital-PCR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79191"/>
            <a:ext cx="8229600" cy="287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5301208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alibri"/>
              </a:rPr>
              <a:t>Use the ratio of positive (red) to </a:t>
            </a:r>
            <a:r>
              <a:rPr lang="en-US" altLang="ko-KR" b="1" dirty="0" smtClean="0">
                <a:solidFill>
                  <a:srgbClr val="000000"/>
                </a:solidFill>
                <a:latin typeface="Calibri"/>
              </a:rPr>
              <a:t>negative (Black) PCR  reactions to count the number of target molecules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alibri"/>
              </a:rPr>
              <a:t>Digital PCR is an analytical technique for absolute quantification of nucleic acid samples based on PCR amplification of single template molecules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Digital-PCR</a:t>
            </a:r>
            <a:endParaRPr lang="ko-KR" altLang="en-US" dirty="0"/>
          </a:p>
        </p:txBody>
      </p:sp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637880"/>
            <a:ext cx="35814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biomark1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5784" y="2811016"/>
            <a:ext cx="2736850" cy="218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 descr="slingshot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8184" y="5097016"/>
            <a:ext cx="22574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61584" y="2430016"/>
            <a:ext cx="10839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altLang="ko-KR" dirty="0" err="1">
                <a:solidFill>
                  <a:srgbClr val="CC0000"/>
                </a:solidFill>
                <a:latin typeface="+mn-ea"/>
              </a:rPr>
              <a:t>Fluidigm</a:t>
            </a:r>
            <a:endParaRPr lang="en-US" altLang="ko-KR" dirty="0">
              <a:solidFill>
                <a:srgbClr val="CC0000"/>
              </a:solidFill>
              <a:latin typeface="+mn-ea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83568" y="3180680"/>
            <a:ext cx="36099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altLang="ko-KR" dirty="0" err="1">
                <a:solidFill>
                  <a:srgbClr val="CC0000"/>
                </a:solidFill>
                <a:ea typeface="굴림" pitchFamily="50" charset="-127"/>
              </a:rPr>
              <a:t>QuantaSoft</a:t>
            </a:r>
            <a:r>
              <a:rPr lang="en-US" altLang="ko-KR" dirty="0">
                <a:solidFill>
                  <a:srgbClr val="CC0000"/>
                </a:solidFill>
                <a:ea typeface="굴림" pitchFamily="50" charset="-127"/>
              </a:rPr>
              <a:t> (Life Technologies)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985" y="1556792"/>
            <a:ext cx="4526079" cy="1286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Digital PCR Workflow</a:t>
            </a:r>
            <a:endParaRPr lang="ko-KR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313" y="1490622"/>
            <a:ext cx="6683375" cy="4506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14446"/>
            <a:ext cx="806489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4100" b="1" dirty="0" err="1" smtClean="0">
                <a:solidFill>
                  <a:srgbClr val="3333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qPCR</a:t>
            </a:r>
            <a:r>
              <a:rPr lang="en-US" altLang="ko-KR" sz="4100" b="1" dirty="0" smtClean="0">
                <a:solidFill>
                  <a:srgbClr val="3333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 </a:t>
            </a:r>
            <a:r>
              <a:rPr lang="en-US" altLang="ko-KR" sz="4100" b="1" dirty="0" err="1" smtClean="0">
                <a:solidFill>
                  <a:srgbClr val="3333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vs</a:t>
            </a:r>
            <a:r>
              <a:rPr lang="en-US" altLang="ko-KR" sz="4100" b="1" dirty="0" smtClean="0">
                <a:solidFill>
                  <a:srgbClr val="3333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 </a:t>
            </a:r>
            <a:r>
              <a:rPr lang="en-US" altLang="ko-KR" sz="4100" b="1" dirty="0" err="1" smtClean="0">
                <a:solidFill>
                  <a:srgbClr val="3333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dPCR</a:t>
            </a:r>
            <a:endParaRPr lang="en-US" altLang="ko-KR" sz="2800" b="1" dirty="0">
              <a:solidFill>
                <a:srgbClr val="3333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29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RT-PCR</a:t>
            </a:r>
            <a:r>
              <a:rPr lang="ko-KR" altLang="en-US" dirty="0" smtClean="0"/>
              <a:t> 반응과정</a:t>
            </a:r>
            <a:endParaRPr lang="en-US" altLang="ko-KR" dirty="0" smtClean="0"/>
          </a:p>
          <a:p>
            <a:r>
              <a:rPr lang="en-US" altLang="ko-KR" dirty="0" smtClean="0"/>
              <a:t>Real-Time PCR (</a:t>
            </a:r>
            <a:r>
              <a:rPr lang="en-US" altLang="ko-KR" dirty="0" err="1" smtClean="0"/>
              <a:t>qPCR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Digital PCR (</a:t>
            </a:r>
            <a:r>
              <a:rPr lang="en-US" altLang="ko-KR" dirty="0" err="1" smtClean="0"/>
              <a:t>dPCR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qPCR</a:t>
            </a:r>
            <a:r>
              <a:rPr lang="ko-KR" altLang="en-US" dirty="0" smtClean="0"/>
              <a:t>의 결과가 모호한 경우</a:t>
            </a:r>
            <a:endParaRPr lang="ko-KR" altLang="en-US" dirty="0"/>
          </a:p>
        </p:txBody>
      </p:sp>
      <p:pic>
        <p:nvPicPr>
          <p:cNvPr id="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46" y="1668463"/>
            <a:ext cx="8128707" cy="415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PCR </a:t>
            </a:r>
            <a:r>
              <a:rPr lang="en-US" altLang="ko-KR" sz="3200" dirty="0" smtClean="0"/>
              <a:t>vs</a:t>
            </a:r>
            <a:r>
              <a:rPr lang="en-US" altLang="ko-KR" sz="3200" dirty="0" smtClean="0"/>
              <a:t>. </a:t>
            </a:r>
            <a:r>
              <a:rPr lang="en-US" altLang="ko-KR" sz="3200" dirty="0" smtClean="0"/>
              <a:t>Real-time PCR </a:t>
            </a:r>
            <a:r>
              <a:rPr lang="en-US" altLang="ko-KR" sz="3200" dirty="0" smtClean="0"/>
              <a:t>vs. </a:t>
            </a:r>
            <a:r>
              <a:rPr lang="en-US" altLang="ko-KR" sz="3200" dirty="0" smtClean="0"/>
              <a:t>Digital PCR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235562"/>
            <a:ext cx="7724775" cy="5406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85800" y="2636912"/>
            <a:ext cx="7772400" cy="9454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100" b="1" noProof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감사합니</a:t>
            </a:r>
            <a:r>
              <a:rPr lang="ko-KR" altLang="en-US" sz="4100" b="1" noProof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다</a:t>
            </a:r>
            <a:endParaRPr kumimoji="0" lang="ko-KR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85800" y="2636912"/>
            <a:ext cx="7772400" cy="9454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참고자료</a:t>
            </a:r>
            <a:endParaRPr kumimoji="0" lang="ko-KR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1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 l="1460" r="16330" b="36459"/>
          <a:stretch>
            <a:fillRect/>
          </a:stretch>
        </p:blipFill>
        <p:spPr>
          <a:xfrm>
            <a:off x="228600" y="2514600"/>
            <a:ext cx="4648200" cy="2655888"/>
          </a:xfrm>
        </p:spPr>
      </p:pic>
      <p:pic>
        <p:nvPicPr>
          <p:cNvPr id="52227" name="Picture 4" descr="RainD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524000"/>
            <a:ext cx="25241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3" descr="http://raindancetech.com/rdt/wp-content/uploads/2012/05/workflo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5638800"/>
            <a:ext cx="48196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Box 4"/>
          <p:cNvSpPr txBox="1">
            <a:spLocks noChangeArrowheads="1"/>
          </p:cNvSpPr>
          <p:nvPr/>
        </p:nvSpPr>
        <p:spPr bwMode="auto">
          <a:xfrm>
            <a:off x="5715000" y="1295400"/>
            <a:ext cx="1390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altLang="ko-KR">
                <a:solidFill>
                  <a:srgbClr val="CC0000"/>
                </a:solidFill>
                <a:latin typeface="Comic Sans MS" pitchFamily="66" charset="0"/>
                <a:ea typeface="굴림" pitchFamily="50" charset="-127"/>
              </a:rPr>
              <a:t>Rain Dance</a:t>
            </a:r>
          </a:p>
        </p:txBody>
      </p:sp>
      <p:sp>
        <p:nvSpPr>
          <p:cNvPr id="52230" name="TextBox 6"/>
          <p:cNvSpPr txBox="1">
            <a:spLocks noChangeArrowheads="1"/>
          </p:cNvSpPr>
          <p:nvPr/>
        </p:nvSpPr>
        <p:spPr bwMode="auto">
          <a:xfrm>
            <a:off x="533400" y="2362200"/>
            <a:ext cx="18081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altLang="ko-KR">
                <a:solidFill>
                  <a:srgbClr val="CC0000"/>
                </a:solidFill>
                <a:latin typeface="Comic Sans MS" pitchFamily="66" charset="0"/>
                <a:ea typeface="굴림" pitchFamily="50" charset="-127"/>
              </a:rPr>
              <a:t>Bio Rad QX100</a:t>
            </a: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57200" y="418654"/>
            <a:ext cx="8229600" cy="85010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altLang="ko-KR" sz="4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Digital-PCR</a:t>
            </a:r>
            <a:endParaRPr kumimoji="0" lang="ko-KR" altLang="en-US" sz="4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312738"/>
            <a:ext cx="8229600" cy="5773737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323850"/>
            <a:ext cx="8229600" cy="5751513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3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350838"/>
            <a:ext cx="8229600" cy="5699125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3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19113" y="274638"/>
            <a:ext cx="8104187" cy="5851525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3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6725" y="274638"/>
            <a:ext cx="8210550" cy="585152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14446"/>
            <a:ext cx="80648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4400" b="1" dirty="0" smtClean="0">
                <a:solidFill>
                  <a:srgbClr val="0000FF"/>
                </a:solidFill>
                <a:latin typeface="+mj-ea"/>
                <a:ea typeface="+mj-ea"/>
              </a:rPr>
              <a:t>RT-PCR </a:t>
            </a:r>
            <a:r>
              <a:rPr lang="ko-KR" altLang="en-US" sz="4400" b="1" dirty="0" smtClean="0">
                <a:solidFill>
                  <a:srgbClr val="0000FF"/>
                </a:solidFill>
                <a:latin typeface="+mj-ea"/>
                <a:ea typeface="+mj-ea"/>
              </a:rPr>
              <a:t>반응과정</a:t>
            </a:r>
          </a:p>
        </p:txBody>
      </p:sp>
    </p:spTree>
    <p:extLst>
      <p:ext uri="{BB962C8B-B14F-4D97-AF65-F5344CB8AC3E}">
        <p14:creationId xmlns:p14="http://schemas.microsoft.com/office/powerpoint/2010/main" xmlns="" val="33329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PCR</a:t>
            </a:r>
            <a:r>
              <a:rPr lang="ko-KR" altLang="en-US" dirty="0" smtClean="0"/>
              <a:t> 용어정리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PCR : DNA </a:t>
            </a:r>
            <a:r>
              <a:rPr lang="ko-KR" altLang="en-US" dirty="0" smtClean="0"/>
              <a:t>증폭</a:t>
            </a:r>
            <a:endParaRPr lang="en-US" altLang="ko-KR" dirty="0" smtClean="0"/>
          </a:p>
          <a:p>
            <a:r>
              <a:rPr lang="en-US" altLang="ko-KR" dirty="0" smtClean="0"/>
              <a:t>RT-PCR : </a:t>
            </a:r>
            <a:r>
              <a:rPr lang="ko-KR" altLang="en-US" dirty="0" err="1" smtClean="0"/>
              <a:t>역전사</a:t>
            </a:r>
            <a:r>
              <a:rPr lang="ko-KR" altLang="en-US" dirty="0" smtClean="0"/>
              <a:t> 효소로 </a:t>
            </a:r>
            <a:r>
              <a:rPr lang="en-US" altLang="ko-KR" dirty="0" smtClean="0"/>
              <a:t>RNA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r>
              <a:rPr lang="en-US" altLang="ko-KR" dirty="0" smtClean="0"/>
              <a:t>Real-Time PCR(</a:t>
            </a:r>
            <a:r>
              <a:rPr lang="en-US" altLang="ko-KR" dirty="0" err="1" smtClean="0"/>
              <a:t>qPCR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증폭 양 실시간 측정</a:t>
            </a:r>
            <a:endParaRPr lang="en-US" altLang="ko-KR" dirty="0" smtClean="0"/>
          </a:p>
          <a:p>
            <a:r>
              <a:rPr lang="en-US" altLang="ko-KR" dirty="0" smtClean="0"/>
              <a:t>Digital PCR : 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mRNA : messenger RNA</a:t>
            </a:r>
          </a:p>
          <a:p>
            <a:r>
              <a:rPr lang="en-US" altLang="ko-KR" dirty="0" err="1" smtClean="0"/>
              <a:t>cDNA</a:t>
            </a:r>
            <a:r>
              <a:rPr lang="en-US" altLang="ko-KR" dirty="0" smtClean="0"/>
              <a:t> : complementary DNA</a:t>
            </a:r>
          </a:p>
          <a:p>
            <a:r>
              <a:rPr lang="en-US" altLang="ko-KR" dirty="0" smtClean="0"/>
              <a:t>1mer(=1base,=1bp): A C G T </a:t>
            </a:r>
            <a:r>
              <a:rPr lang="ko-KR" altLang="en-US" dirty="0" smtClean="0"/>
              <a:t>같은 염기의 개수</a:t>
            </a:r>
            <a:endParaRPr lang="en-US" altLang="ko-KR" dirty="0" smtClean="0"/>
          </a:p>
          <a:p>
            <a:r>
              <a:rPr lang="en-US" altLang="ko-KR" dirty="0" err="1" smtClean="0"/>
              <a:t>Taq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Thermus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aquaticus</a:t>
            </a:r>
            <a:r>
              <a:rPr lang="en-US" altLang="ko-KR" dirty="0" smtClean="0"/>
              <a:t> polymerase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PCR </a:t>
            </a:r>
            <a:r>
              <a:rPr lang="ko-KR" altLang="en-US" dirty="0" smtClean="0"/>
              <a:t>반응과정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1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4408" y="1481138"/>
            <a:ext cx="6495184" cy="45259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RT-PCR</a:t>
            </a:r>
            <a:r>
              <a:rPr lang="ko-KR" altLang="en-US" dirty="0" smtClean="0"/>
              <a:t> 반응과정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(Reverse Translation PCR)</a:t>
            </a:r>
            <a:endParaRPr lang="ko-KR" altLang="en-US" dirty="0"/>
          </a:p>
        </p:txBody>
      </p:sp>
      <p:sp>
        <p:nvSpPr>
          <p:cNvPr id="11" name="내용 개체 틀 1"/>
          <p:cNvSpPr txBox="1">
            <a:spLocks/>
          </p:cNvSpPr>
          <p:nvPr/>
        </p:nvSpPr>
        <p:spPr>
          <a:xfrm>
            <a:off x="457200" y="1481329"/>
            <a:ext cx="8229600" cy="6515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Char char="v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목적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: RNA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분석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132856"/>
            <a:ext cx="6552728" cy="379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1640" y="587727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전사</a:t>
            </a:r>
            <a:r>
              <a:rPr lang="en-US" altLang="ko-KR" dirty="0" smtClean="0"/>
              <a:t>(Translation)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3888" y="587727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역전사</a:t>
            </a:r>
            <a:r>
              <a:rPr lang="en-US" altLang="ko-KR" dirty="0" smtClean="0"/>
              <a:t>(RT)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14446"/>
            <a:ext cx="8064896" cy="95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4100" b="1" dirty="0" smtClean="0">
                <a:solidFill>
                  <a:srgbClr val="3333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Real-Time PCR (</a:t>
            </a:r>
            <a:r>
              <a:rPr lang="en-US" altLang="ko-KR" sz="4100" b="1" dirty="0" err="1" smtClean="0">
                <a:solidFill>
                  <a:srgbClr val="3333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qPCR</a:t>
            </a:r>
            <a:r>
              <a:rPr lang="en-US" altLang="ko-KR" sz="4100" b="1" dirty="0" smtClean="0">
                <a:solidFill>
                  <a:srgbClr val="3333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)</a:t>
            </a:r>
            <a:endParaRPr lang="en-US" altLang="ko-KR" sz="2800" b="1" dirty="0">
              <a:solidFill>
                <a:srgbClr val="3333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29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목적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증폭 양 실시간 측정</a:t>
            </a:r>
            <a:endParaRPr lang="ko-KR" altLang="en-US" sz="36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en-US" altLang="ko-KR" sz="2000" dirty="0" smtClean="0"/>
              <a:t>PCR </a:t>
            </a:r>
            <a:r>
              <a:rPr lang="ko-KR" altLang="en-US" sz="2000" dirty="0" smtClean="0"/>
              <a:t>과정 중 실시간 증폭되는 산물의 양을 수치화 함으로써 샘플에 존재하는 기질의 </a:t>
            </a:r>
            <a:r>
              <a:rPr lang="ko-KR" altLang="en-US" sz="2000" dirty="0" err="1" smtClean="0"/>
              <a:t>초기량을</a:t>
            </a:r>
            <a:r>
              <a:rPr lang="ko-KR" altLang="en-US" sz="2000" dirty="0" smtClean="0"/>
              <a:t> 정확히 정량화 할 수 있는 가장 진보된 방법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일반 </a:t>
            </a:r>
            <a:r>
              <a:rPr lang="en-US" altLang="ko-KR" sz="2000" dirty="0" smtClean="0"/>
              <a:t>PCR</a:t>
            </a:r>
            <a:r>
              <a:rPr lang="ko-KR" altLang="en-US" sz="2000" dirty="0" smtClean="0"/>
              <a:t>이 최종 증폭후의 증폭산물만을 검출할 수 있는 반면</a:t>
            </a:r>
            <a:r>
              <a:rPr lang="en-US" altLang="ko-KR" sz="2000" dirty="0" smtClean="0"/>
              <a:t>real-time PCR</a:t>
            </a:r>
            <a:r>
              <a:rPr lang="ko-KR" altLang="en-US" sz="2000" dirty="0" smtClean="0"/>
              <a:t>은 실시간으로 각</a:t>
            </a:r>
            <a:r>
              <a:rPr lang="en-US" altLang="ko-KR" sz="2000" dirty="0" smtClean="0"/>
              <a:t>cycle</a:t>
            </a:r>
            <a:r>
              <a:rPr lang="ko-KR" altLang="en-US" sz="2000" dirty="0" smtClean="0"/>
              <a:t>에서의 </a:t>
            </a:r>
            <a:r>
              <a:rPr lang="en-US" altLang="ko-KR" sz="2000" dirty="0" smtClean="0"/>
              <a:t>PCR</a:t>
            </a:r>
            <a:r>
              <a:rPr lang="ko-KR" altLang="en-US" sz="2000" dirty="0" smtClean="0"/>
              <a:t>산물을 </a:t>
            </a:r>
            <a:r>
              <a:rPr lang="ko-KR" altLang="en-US" sz="2000" dirty="0" err="1" smtClean="0"/>
              <a:t>정량한다는</a:t>
            </a:r>
            <a:r>
              <a:rPr lang="ko-KR" altLang="en-US" sz="2000" dirty="0" smtClean="0"/>
              <a:t> 점이 다릅니다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증폭산물의 검출은 </a:t>
            </a:r>
            <a:r>
              <a:rPr lang="en-US" altLang="ko-KR" sz="2000" dirty="0" smtClean="0"/>
              <a:t>PCR</a:t>
            </a:r>
            <a:r>
              <a:rPr lang="ko-KR" altLang="en-US" sz="2000" dirty="0" smtClean="0"/>
              <a:t>반응에 첨가하는 </a:t>
            </a:r>
            <a:r>
              <a:rPr lang="ko-KR" altLang="en-US" sz="2000" dirty="0" smtClean="0">
                <a:solidFill>
                  <a:srgbClr val="FF0000"/>
                </a:solidFill>
              </a:rPr>
              <a:t>형광물질을 이용</a:t>
            </a:r>
            <a:r>
              <a:rPr lang="ko-KR" altLang="en-US" sz="2000" dirty="0" smtClean="0"/>
              <a:t>하고 있습니다</a:t>
            </a:r>
            <a:r>
              <a:rPr lang="en-US" altLang="ko-KR" sz="2000" dirty="0" smtClean="0"/>
              <a:t>. </a:t>
            </a:r>
          </a:p>
          <a:p>
            <a:pPr lvl="1"/>
            <a:r>
              <a:rPr lang="ko-KR" altLang="en-US" sz="2000" dirty="0" smtClean="0"/>
              <a:t>실험방법에 따라 증폭되는 </a:t>
            </a:r>
            <a:r>
              <a:rPr lang="en-US" altLang="ko-KR" sz="2000" dirty="0" smtClean="0"/>
              <a:t>DNA</a:t>
            </a:r>
            <a:r>
              <a:rPr lang="ko-KR" altLang="en-US" sz="2000" dirty="0" smtClean="0"/>
              <a:t>의 양을 직접 측정하는 방식과</a:t>
            </a:r>
            <a:r>
              <a:rPr lang="en-US" altLang="ko-KR" sz="2000" dirty="0" smtClean="0"/>
              <a:t>(SYBR green</a:t>
            </a:r>
            <a:r>
              <a:rPr lang="ko-KR" altLang="en-US" sz="2000" dirty="0" smtClean="0"/>
              <a:t>이나 </a:t>
            </a:r>
            <a:r>
              <a:rPr lang="en-US" altLang="ko-KR" sz="2000" dirty="0" smtClean="0"/>
              <a:t>Evergreen</a:t>
            </a:r>
            <a:r>
              <a:rPr lang="ko-KR" altLang="en-US" sz="2000" dirty="0" smtClean="0"/>
              <a:t>과 같은 </a:t>
            </a:r>
            <a:r>
              <a:rPr lang="en-US" altLang="ko-KR" sz="2000" dirty="0" smtClean="0"/>
              <a:t>DNA binding dye</a:t>
            </a:r>
            <a:r>
              <a:rPr lang="ko-KR" altLang="en-US" sz="2000" dirty="0" smtClean="0"/>
              <a:t>를 이용</a:t>
            </a:r>
            <a:r>
              <a:rPr lang="en-US" altLang="ko-KR" sz="2000" dirty="0" smtClean="0"/>
              <a:t>), </a:t>
            </a:r>
          </a:p>
          <a:p>
            <a:pPr lvl="1"/>
            <a:r>
              <a:rPr lang="en-US" altLang="ko-KR" sz="2000" dirty="0" smtClean="0"/>
              <a:t>probe DNA </a:t>
            </a:r>
            <a:r>
              <a:rPr lang="ko-KR" altLang="en-US" sz="2000" dirty="0" smtClean="0"/>
              <a:t>조각을 첨가하여 생성되는 형광을 수치화 하는</a:t>
            </a:r>
            <a:r>
              <a:rPr lang="en-US" altLang="ko-KR" sz="2000" dirty="0" err="1" smtClean="0"/>
              <a:t>Taqman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방식이 있습니다</a:t>
            </a:r>
            <a:r>
              <a:rPr lang="en-US" altLang="ko-KR" sz="2000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Real-Time PCR (</a:t>
            </a:r>
            <a:r>
              <a:rPr lang="en-US" altLang="ko-KR" dirty="0" err="1" smtClean="0"/>
              <a:t>qPCR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sz="2800" b="1" dirty="0" smtClean="0"/>
              <a:t>Standard curve method</a:t>
            </a:r>
          </a:p>
          <a:p>
            <a:pPr>
              <a:buNone/>
            </a:pPr>
            <a:r>
              <a:rPr lang="en-US" altLang="ko-KR" sz="2800" dirty="0" smtClean="0"/>
              <a:t>	</a:t>
            </a:r>
            <a:r>
              <a:rPr lang="ko-KR" altLang="en-US" sz="2800" dirty="0" smtClean="0"/>
              <a:t>기존의 정량이 알려진 기질의 각 </a:t>
            </a:r>
            <a:r>
              <a:rPr lang="en-US" altLang="ko-KR" sz="2800" dirty="0" smtClean="0"/>
              <a:t>cycle </a:t>
            </a:r>
            <a:r>
              <a:rPr lang="ko-KR" altLang="en-US" sz="2800" dirty="0" smtClean="0"/>
              <a:t>에서의 형광값을 이용하여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알고자 하는 </a:t>
            </a:r>
            <a:r>
              <a:rPr lang="ko-KR" altLang="en-US" sz="2800" dirty="0" smtClean="0">
                <a:solidFill>
                  <a:srgbClr val="FF0000"/>
                </a:solidFill>
              </a:rPr>
              <a:t>샘플의 증폭 형광세기를 비교</a:t>
            </a:r>
            <a:r>
              <a:rPr lang="ko-KR" altLang="en-US" sz="2800" dirty="0" smtClean="0"/>
              <a:t>하여 절대적 양을 측정하는 방법입니다</a:t>
            </a:r>
            <a:r>
              <a:rPr lang="en-US" altLang="ko-KR" sz="2800" dirty="0" smtClean="0"/>
              <a:t>.</a:t>
            </a:r>
          </a:p>
          <a:p>
            <a:pPr>
              <a:buNone/>
            </a:pPr>
            <a:endParaRPr lang="en-US" altLang="ko-KR" sz="2800" dirty="0" smtClean="0"/>
          </a:p>
          <a:p>
            <a:r>
              <a:rPr lang="en-US" altLang="ko-KR" sz="2800" b="1" dirty="0" err="1" smtClean="0"/>
              <a:t>Pfaffl</a:t>
            </a:r>
            <a:r>
              <a:rPr lang="en-US" altLang="ko-KR" sz="2800" b="1" dirty="0" smtClean="0"/>
              <a:t> method</a:t>
            </a:r>
          </a:p>
          <a:p>
            <a:pPr>
              <a:buNone/>
            </a:pPr>
            <a:r>
              <a:rPr lang="en-US" altLang="ko-KR" sz="2800" dirty="0" smtClean="0"/>
              <a:t>	</a:t>
            </a:r>
            <a:r>
              <a:rPr lang="en-US" altLang="ko-KR" sz="2800" dirty="0" smtClean="0">
                <a:solidFill>
                  <a:srgbClr val="FF0000"/>
                </a:solidFill>
              </a:rPr>
              <a:t>target </a:t>
            </a:r>
            <a:r>
              <a:rPr lang="ko-KR" altLang="en-US" sz="2800" dirty="0" smtClean="0">
                <a:solidFill>
                  <a:srgbClr val="FF0000"/>
                </a:solidFill>
              </a:rPr>
              <a:t>유전자의 발현을 기준 유전자의 발현과 비교</a:t>
            </a:r>
            <a:r>
              <a:rPr lang="ko-KR" altLang="en-US" sz="2800" dirty="0" smtClean="0"/>
              <a:t>하여 상대적 </a:t>
            </a:r>
            <a:r>
              <a:rPr lang="ko-KR" altLang="en-US" sz="2800" dirty="0" err="1" smtClean="0"/>
              <a:t>발현량을</a:t>
            </a:r>
            <a:r>
              <a:rPr lang="ko-KR" altLang="en-US" sz="2800" dirty="0" smtClean="0"/>
              <a:t> 계산하는 방법으로 각</a:t>
            </a:r>
            <a:r>
              <a:rPr lang="en-US" altLang="ko-KR" sz="2800" dirty="0" smtClean="0"/>
              <a:t>prime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real-time PCR</a:t>
            </a:r>
            <a:r>
              <a:rPr lang="ko-KR" altLang="en-US" sz="2800" dirty="0" smtClean="0"/>
              <a:t>의 효율과</a:t>
            </a:r>
            <a:r>
              <a:rPr lang="en-US" altLang="ko-KR" sz="2800" dirty="0" smtClean="0"/>
              <a:t>cycles </a:t>
            </a:r>
            <a:r>
              <a:rPr lang="ko-KR" altLang="en-US" sz="2800" dirty="0" smtClean="0"/>
              <a:t>차이를 이용하여 상대적 </a:t>
            </a:r>
            <a:r>
              <a:rPr lang="ko-KR" altLang="en-US" sz="2800" dirty="0" err="1" smtClean="0"/>
              <a:t>발현량을</a:t>
            </a:r>
            <a:r>
              <a:rPr lang="ko-KR" altLang="en-US" sz="2800" dirty="0" smtClean="0"/>
              <a:t> 계산하는 방법입니다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발견자의 이름을 딴 방법으로 현재는 많이 이용되지 않고 있습니다</a:t>
            </a:r>
            <a:r>
              <a:rPr lang="en-US" altLang="ko-KR" sz="2800" dirty="0" smtClean="0"/>
              <a:t>. </a:t>
            </a:r>
            <a:br>
              <a:rPr lang="en-US" altLang="ko-KR" sz="2800" dirty="0" smtClean="0"/>
            </a:br>
            <a:endParaRPr lang="en-US" altLang="ko-KR" sz="2800" dirty="0" smtClean="0"/>
          </a:p>
          <a:p>
            <a:r>
              <a:rPr lang="en-US" altLang="ko-KR" b="1" dirty="0" smtClean="0"/>
              <a:t>Delta-delta Ct method</a:t>
            </a:r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가장 쉬운 방법으로 가장 널리 사용되는 방법입니다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확실성이 떨어지는 단점이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primer</a:t>
            </a:r>
            <a:r>
              <a:rPr lang="ko-KR" altLang="en-US" dirty="0" smtClean="0"/>
              <a:t>의 효율성이 동일하다는 가정과 다른보정 작업 없이 기준 유전자가 동일하게 발현한다는 가정으로 상대적 값만을 계산하는 방법입니다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Real-Time PCR </a:t>
            </a:r>
            <a:r>
              <a:rPr lang="ko-KR" altLang="en-US" dirty="0" smtClean="0"/>
              <a:t>정량방법</a:t>
            </a:r>
            <a:endParaRPr lang="ko-KR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3009</TotalTime>
  <Words>380</Words>
  <Application>Microsoft Office PowerPoint</Application>
  <PresentationFormat>화면 슬라이드 쇼(4:3)</PresentationFormat>
  <Paragraphs>77</Paragraphs>
  <Slides>29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광장</vt:lpstr>
      <vt:lpstr>Real-Time quantitative PCR 내용정리</vt:lpstr>
      <vt:lpstr>목차</vt:lpstr>
      <vt:lpstr>슬라이드 3</vt:lpstr>
      <vt:lpstr>PCR 용어정리</vt:lpstr>
      <vt:lpstr>PCR 반응과정</vt:lpstr>
      <vt:lpstr>RT-PCR 반응과정 (Reverse Translation PCR)</vt:lpstr>
      <vt:lpstr>슬라이드 7</vt:lpstr>
      <vt:lpstr>Real-Time PCR (qPCR)</vt:lpstr>
      <vt:lpstr>Real-Time PCR 정량방법</vt:lpstr>
      <vt:lpstr>Standard curve method</vt:lpstr>
      <vt:lpstr>Taqman probe의 원리</vt:lpstr>
      <vt:lpstr>Real-Time PCR 구조</vt:lpstr>
      <vt:lpstr>qPCR technical workflow</vt:lpstr>
      <vt:lpstr>ABI Prism 7000 SDS</vt:lpstr>
      <vt:lpstr>슬라이드 15</vt:lpstr>
      <vt:lpstr>Digital-PCR</vt:lpstr>
      <vt:lpstr>Digital-PCR</vt:lpstr>
      <vt:lpstr>Digital PCR Workflow</vt:lpstr>
      <vt:lpstr>슬라이드 19</vt:lpstr>
      <vt:lpstr>qPCR의 결과가 모호한 경우</vt:lpstr>
      <vt:lpstr>PCR vs. Real-time PCR vs. Digital PCR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 농도, 순도 측정기</dc:title>
  <dc:creator>Administrator</dc:creator>
  <cp:lastModifiedBy>Administrator</cp:lastModifiedBy>
  <cp:revision>270</cp:revision>
  <dcterms:created xsi:type="dcterms:W3CDTF">2015-07-02T10:36:22Z</dcterms:created>
  <dcterms:modified xsi:type="dcterms:W3CDTF">2015-11-05T11:44:07Z</dcterms:modified>
</cp:coreProperties>
</file>